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394" r:id="rId3"/>
    <p:sldId id="466" r:id="rId4"/>
    <p:sldId id="500" r:id="rId5"/>
    <p:sldId id="509" r:id="rId6"/>
    <p:sldId id="506" r:id="rId7"/>
    <p:sldId id="510" r:id="rId8"/>
    <p:sldId id="516" r:id="rId9"/>
    <p:sldId id="511" r:id="rId10"/>
    <p:sldId id="512" r:id="rId11"/>
    <p:sldId id="507" r:id="rId12"/>
    <p:sldId id="518" r:id="rId13"/>
    <p:sldId id="539" r:id="rId14"/>
    <p:sldId id="522" r:id="rId15"/>
    <p:sldId id="520" r:id="rId16"/>
    <p:sldId id="519" r:id="rId17"/>
    <p:sldId id="521" r:id="rId18"/>
    <p:sldId id="523" r:id="rId19"/>
    <p:sldId id="524" r:id="rId20"/>
    <p:sldId id="517" r:id="rId21"/>
    <p:sldId id="525" r:id="rId22"/>
    <p:sldId id="526" r:id="rId23"/>
    <p:sldId id="527" r:id="rId24"/>
    <p:sldId id="529" r:id="rId25"/>
    <p:sldId id="528" r:id="rId26"/>
    <p:sldId id="530" r:id="rId27"/>
    <p:sldId id="532" r:id="rId28"/>
    <p:sldId id="533" r:id="rId29"/>
    <p:sldId id="534" r:id="rId30"/>
    <p:sldId id="508" r:id="rId31"/>
    <p:sldId id="531" r:id="rId32"/>
    <p:sldId id="537" r:id="rId33"/>
    <p:sldId id="538" r:id="rId34"/>
    <p:sldId id="505" r:id="rId35"/>
    <p:sldId id="503" r:id="rId36"/>
    <p:sldId id="442" r:id="rId37"/>
    <p:sldId id="352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B339152-3944-49E2-BF03-3643CD3A70B9}">
          <p14:sldIdLst>
            <p14:sldId id="394"/>
            <p14:sldId id="466"/>
            <p14:sldId id="500"/>
          </p14:sldIdLst>
        </p14:section>
        <p14:section name="Unit Testing - Concepts" id="{96A46A3C-8A40-49F8-911A-26E2965E287B}">
          <p14:sldIdLst>
            <p14:sldId id="509"/>
            <p14:sldId id="506"/>
            <p14:sldId id="510"/>
            <p14:sldId id="516"/>
            <p14:sldId id="511"/>
          </p14:sldIdLst>
        </p14:section>
        <p14:section name="Using Mocha and Chai" id="{1DA85278-1BA9-446C-92D3-3F3AC3365838}">
          <p14:sldIdLst>
            <p14:sldId id="512"/>
            <p14:sldId id="507"/>
            <p14:sldId id="518"/>
            <p14:sldId id="539"/>
            <p14:sldId id="522"/>
            <p14:sldId id="520"/>
            <p14:sldId id="519"/>
            <p14:sldId id="521"/>
            <p14:sldId id="523"/>
            <p14:sldId id="524"/>
            <p14:sldId id="517"/>
          </p14:sldIdLst>
        </p14:section>
        <p14:section name="Sum of Numbers" id="{55BF292C-B926-4DBC-BC5D-CA6A702F0BC0}">
          <p14:sldIdLst>
            <p14:sldId id="525"/>
            <p14:sldId id="526"/>
            <p14:sldId id="527"/>
          </p14:sldIdLst>
        </p14:section>
        <p14:section name="Check for Symmetry" id="{191DCED9-41FC-4E35-9750-A2C7ABB77A4C}">
          <p14:sldIdLst>
            <p14:sldId id="529"/>
            <p14:sldId id="528"/>
            <p14:sldId id="530"/>
          </p14:sldIdLst>
        </p14:section>
        <p14:section name="RGB to Hex Color" id="{AAAB4197-D87F-4ADC-A9AC-9AFFFD93C9EC}">
          <p14:sldIdLst>
            <p14:sldId id="532"/>
            <p14:sldId id="533"/>
            <p14:sldId id="534"/>
            <p14:sldId id="508"/>
          </p14:sldIdLst>
        </p14:section>
        <p14:section name="Add / Subtract Module" id="{05B32495-F552-49F9-A1A4-8F1BD2207F74}">
          <p14:sldIdLst>
            <p14:sldId id="531"/>
            <p14:sldId id="537"/>
            <p14:sldId id="538"/>
          </p14:sldIdLst>
        </p14:section>
        <p14:section name="Conclusion" id="{B99880FD-2BE7-4F04-A369-88602C94B9F5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FFFF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25-Oct-16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25-Oct-16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048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07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unitjs.com/" TargetMode="External"/><Relationship Id="rId13" Type="http://schemas.openxmlformats.org/officeDocument/2006/relationships/hyperlink" Target="http://sinonjs.org/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://www.nunit.org/" TargetMode="External"/><Relationship Id="rId7" Type="http://schemas.openxmlformats.org/officeDocument/2006/relationships/hyperlink" Target="https://qunitjs.com/" TargetMode="External"/><Relationship Id="rId12" Type="http://schemas.openxmlformats.org/officeDocument/2006/relationships/hyperlink" Target="https://github.com/shouldjs/should.js" TargetMode="External"/><Relationship Id="rId17" Type="http://schemas.openxmlformats.org/officeDocument/2006/relationships/image" Target="../media/image26.jpeg"/><Relationship Id="rId2" Type="http://schemas.openxmlformats.org/officeDocument/2006/relationships/hyperlink" Target="http://junit.org/" TargetMode="External"/><Relationship Id="rId16" Type="http://schemas.openxmlformats.org/officeDocument/2006/relationships/hyperlink" Target="https://github.com/moq/moq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chajs.org/" TargetMode="External"/><Relationship Id="rId11" Type="http://schemas.openxmlformats.org/officeDocument/2006/relationships/hyperlink" Target="http://angular.github.io/assert/" TargetMode="External"/><Relationship Id="rId5" Type="http://schemas.openxmlformats.org/officeDocument/2006/relationships/hyperlink" Target="https://phpunit.de/" TargetMode="External"/><Relationship Id="rId15" Type="http://schemas.openxmlformats.org/officeDocument/2006/relationships/hyperlink" Target="http://mockito.org/" TargetMode="External"/><Relationship Id="rId10" Type="http://schemas.openxmlformats.org/officeDocument/2006/relationships/hyperlink" Target="http://chaijs.com/" TargetMode="External"/><Relationship Id="rId4" Type="http://schemas.openxmlformats.org/officeDocument/2006/relationships/hyperlink" Target="https://msdn.microsoft.com/library/ms379625.aspx" TargetMode="External"/><Relationship Id="rId9" Type="http://schemas.openxmlformats.org/officeDocument/2006/relationships/hyperlink" Target="http://jasmine.github.io/" TargetMode="External"/><Relationship Id="rId14" Type="http://schemas.openxmlformats.org/officeDocument/2006/relationships/hyperlink" Target="http://www.jmock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Резултат с изображение за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6" y="3755201"/>
            <a:ext cx="4010026" cy="233362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8186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Unit Testing, Frameworks, Mocha, Chai, Tests Cases, Assertions</a:t>
            </a:r>
            <a:r>
              <a:rPr lang="bg-BG" dirty="0"/>
              <a:t>, </a:t>
            </a:r>
            <a:r>
              <a:rPr lang="en-US" dirty="0"/>
              <a:t>Hooks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1731" y="3874423"/>
            <a:ext cx="109677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Mocha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3854" y="4064133"/>
            <a:ext cx="2071650" cy="233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Резултат с изображение за chai j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46" y="3145249"/>
            <a:ext cx="1522741" cy="1712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 </a:t>
            </a:r>
            <a:r>
              <a:rPr lang="en-US" dirty="0"/>
              <a:t>is JS testing framework</a:t>
            </a:r>
          </a:p>
          <a:p>
            <a:pPr lvl="1"/>
            <a:r>
              <a:rPr lang="en-US" dirty="0"/>
              <a:t>Runs in Node.js and in Web browsers</a:t>
            </a:r>
          </a:p>
          <a:p>
            <a:pPr lvl="1"/>
            <a:r>
              <a:rPr lang="en-US" dirty="0"/>
              <a:t>Usually used together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> (assertion library)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1364" y="3352800"/>
            <a:ext cx="10510848" cy="2930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sum(arr)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("should return 3 for 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404502"/>
            <a:ext cx="1712107" cy="19311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Резултат с изображение за chai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63" y="1160966"/>
            <a:ext cx="1675015" cy="18833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2813" y="1108262"/>
            <a:ext cx="5522999" cy="637549"/>
          </a:xfrm>
        </p:spPr>
        <p:txBody>
          <a:bodyPr>
            <a:normAutofit/>
          </a:bodyPr>
          <a:lstStyle/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Mocha and Chai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9182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mocha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781770"/>
            <a:ext cx="6477000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01" y="2781770"/>
            <a:ext cx="3915711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ontent Placeholder 13"/>
          <p:cNvSpPr txBox="1">
            <a:spLocks/>
          </p:cNvSpPr>
          <p:nvPr/>
        </p:nvSpPr>
        <p:spPr>
          <a:xfrm>
            <a:off x="6210213" y="1108262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Check if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is installed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588900" y="1969182"/>
            <a:ext cx="3915711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 --version</a:t>
            </a:r>
          </a:p>
        </p:txBody>
      </p:sp>
      <p:sp>
        <p:nvSpPr>
          <p:cNvPr id="18" name="Content Placeholder 13"/>
          <p:cNvSpPr txBox="1">
            <a:spLocks/>
          </p:cNvSpPr>
          <p:nvPr/>
        </p:nvSpPr>
        <p:spPr>
          <a:xfrm>
            <a:off x="342813" y="5080094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84212" y="5811277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chai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0" y="5215291"/>
            <a:ext cx="3915711" cy="11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Node.js does not find its globally-installed modules</a:t>
            </a:r>
          </a:p>
          <a:p>
            <a:r>
              <a:rPr lang="en-US" dirty="0"/>
              <a:t>You need to set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  <a:r>
              <a:rPr lang="en-US" dirty="0"/>
              <a:t> environment variable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may need to restart your IDE after changing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NODE_PATH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NODE_PATH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93764" y="2782424"/>
            <a:ext cx="10206048" cy="21705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any future sessions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setx NODE_PATH %AppData%\npm\node_modules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 for current session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NODE_PATH=%AppData%\npm\node_modules</a:t>
            </a:r>
          </a:p>
        </p:txBody>
      </p:sp>
    </p:spTree>
    <p:extLst>
      <p:ext uri="{BB962C8B-B14F-4D97-AF65-F5344CB8AC3E}">
        <p14:creationId xmlns:p14="http://schemas.microsoft.com/office/powerpoint/2010/main" val="32661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folder "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3600" dirty="0"/>
              <a:t>" in your JS project</a:t>
            </a:r>
          </a:p>
          <a:p>
            <a:pPr lvl="1"/>
            <a:r>
              <a:rPr lang="en-US" dirty="0"/>
              <a:t>Put your test code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test/{test-group-name}.js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dirty="0"/>
              <a:t>Run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from the console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</a:t>
            </a:r>
            <a:r>
              <a:rPr lang="en-US" dirty="0"/>
              <a:t>Mocha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5706536"/>
            <a:ext cx="5545516" cy="6132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656511"/>
            <a:ext cx="7221916" cy="183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3505200"/>
            <a:ext cx="4358284" cy="2814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6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dirty="0"/>
              <a:t>to be tested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040807"/>
            <a:ext cx="8839200" cy="42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5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Tests </a:t>
            </a:r>
            <a:r>
              <a:rPr lang="en-US" dirty="0"/>
              <a:t>for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Unit Tests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7" y="1867712"/>
            <a:ext cx="10073409" cy="45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Running the Tests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141393"/>
            <a:ext cx="8171072" cy="5105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3476756"/>
            <a:ext cx="5125293" cy="2924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37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37" y="1162470"/>
            <a:ext cx="7239000" cy="5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8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83" y="1180288"/>
            <a:ext cx="4226082" cy="80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3" y="2340772"/>
            <a:ext cx="11018029" cy="40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4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Groups and Test Cases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5449" y="1066800"/>
            <a:ext cx="10894578" cy="5365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 …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0124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Unit Testing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Concepts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br>
              <a:rPr lang="en-US" dirty="0"/>
            </a:br>
            <a:r>
              <a:rPr lang="en-US" dirty="0"/>
              <a:t>for JS Unit Testing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Testing with Mocha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Examples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Sum Array of Numbers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Check Array for Symmetry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Convert RGB to Hex Color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Add / Subtract 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992041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JS code intended to sum an array of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Sum of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2023704"/>
            <a:ext cx="10510848" cy="2952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ym typeface="Wingdings" panose="05000000000000000000" pitchFamily="2" charset="2"/>
              </a:rPr>
              <a:t>Design the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40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"invalid data"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Cases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1741659"/>
            <a:ext cx="3740037" cy="31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5164" y="1137070"/>
            <a:ext cx="10663248" cy="526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 - sum array of numbers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[1, 2]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 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1 for [1]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0 for empty array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[1.5, 2.5, -1]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NaN for invalid data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7170" name="Picture 2" descr="Резултат с изображение за test c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80" y="2020112"/>
            <a:ext cx="1844040" cy="18440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6401" y="5958765"/>
            <a:ext cx="858201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3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Check for Symmetry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1919161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(!Array.isArray(arr))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Non-arrays are non-symmetric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reversed = arr.slice(0).reverse();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Clone + reverse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equal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(JSON.stringify(arr) == JSON.stringify(reversed));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equal;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66" y="1158326"/>
            <a:ext cx="3932560" cy="16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ym typeface="Wingdings" panose="05000000000000000000" pitchFamily="2" charset="2"/>
              </a:rPr>
              <a:t>Design the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36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[1,2,3,3,2,1]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[1,2,3,4,2,1]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[-1,2,-1]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Date(),{a:5},'hi',5]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Date(),{X:5},'hi',5]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1,2,2,1</a:t>
            </a:r>
            <a:r>
              <a:rPr lang="bg-BG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r>
              <a:rPr lang="en-US" dirty="0">
                <a:sym typeface="Wingdings" panose="05000000000000000000" pitchFamily="2" charset="2"/>
              </a:rPr>
              <a:t> (not an array)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212" y="2652234"/>
            <a:ext cx="1744755" cy="14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77825"/>
            <a:ext cx="11120448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isSymmetric(arr)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[1,2,3,3,2,1]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symmetric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([1,2,3,3,2,1]);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(symmetric)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[1,2,3,4,2,1]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[-1,2,-1]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[-1,2,1]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75001" y="580738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RGB to Hex Color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951688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for the following function: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7165" y="1695856"/>
            <a:ext cx="1093924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(!Number.isInteger(red)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(!Number.isInteger(green)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Green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(!Number.isInteger(blue)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Blue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green.toString(16).toUpperCase()).slice(-2)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040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4837199" cy="6776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Design the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dirty="0">
                <a:sym typeface="Wingdings" panose="05000000000000000000" pitchFamily="2" charset="2"/>
              </a:rPr>
              <a:t> cases</a:t>
            </a:r>
            <a:endParaRPr lang="fi-FI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495800"/>
            <a:ext cx="2230151" cy="18694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012" y="1789888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(255, 158, 170)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#FF9EAA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5753" y="1789888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(12, 13, 14)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#0C0D0E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012" y="2480452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(0, 0, 0)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#000000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5753" y="2480452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(255, 255, 255)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#FFFFFF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012" y="3768266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(-1,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bg-BG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012" y="4460119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(256, 0, 0)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256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256)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12" y="51556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(3.14, 0, 0)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3.14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3.14)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12" y="58414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("5", [3], {8:9}), (</a:t>
            </a:r>
            <a:r>
              <a:rPr lang="fi-FI" sz="3200" i="1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empty input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88815" y="3124200"/>
            <a:ext cx="11620597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Then,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cases</a:t>
            </a:r>
            <a:r>
              <a:rPr lang="en-US" dirty="0">
                <a:sym typeface="Wingdings" panose="05000000000000000000" pitchFamily="2" charset="2"/>
              </a:rPr>
              <a:t>, e.g. invalid input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875212" y="1118651"/>
            <a:ext cx="7120022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Start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typical</a:t>
            </a:r>
            <a:r>
              <a:rPr lang="en-US" dirty="0">
                <a:sym typeface="Wingdings" panose="05000000000000000000" pitchFamily="2" charset="2"/>
              </a:rPr>
              <a:t> (normal) cases</a:t>
            </a:r>
          </a:p>
        </p:txBody>
      </p:sp>
    </p:spTree>
    <p:extLst>
      <p:ext uri="{BB962C8B-B14F-4D97-AF65-F5344CB8AC3E}">
        <p14:creationId xmlns:p14="http://schemas.microsoft.com/office/powerpoint/2010/main" val="200333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44815"/>
            <a:ext cx="11120448" cy="52329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rgbToHexColor(red, green, blue)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Nominal cases (valid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#FF9EAA on (255, 158, 170)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hex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(255, 158, 170);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(hex)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('#FF9EAA');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Special cases (invalid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75001" y="5790327"/>
            <a:ext cx="8582011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Incorrect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165" y="1136015"/>
            <a:ext cx="10939246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rgbToHexColor(red,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green.toString(16).toUpperCase().slice(-2))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65" y="3525515"/>
            <a:ext cx="9139248" cy="29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#mocha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Add / Subtract Module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code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64" y="1958073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value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+=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-=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the test cases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add(5.3)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subtract(1.1)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4.2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add(10)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subtract('7')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add('-2')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subtract(-1)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Cases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2" y="1524000"/>
            <a:ext cx="2968331" cy="2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64" y="1177825"/>
            <a:ext cx="10815648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createCalculator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calc;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5 after {add 3; add 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 let value =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22601" y="584987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8456612" y="1981200"/>
            <a:ext cx="2443219" cy="1407474"/>
          </a:xfrm>
          <a:prstGeom prst="wedgeRoundRectCallout">
            <a:avLst>
              <a:gd name="adj1" fmla="val -82397"/>
              <a:gd name="adj2" fmla="val -187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Mocha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hook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called before each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Unit Testing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sz="3200" dirty="0"/>
              <a:t>are programs that check whether a piece of code works as expected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are tools for JS unit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7468" y="3721648"/>
            <a:ext cx="7772400" cy="27553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shoud sum 1+2 =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7468" y="2947972"/>
            <a:ext cx="77724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-g install mocha chai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6812" y="5893012"/>
            <a:ext cx="2153056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Unit Testing with Mocha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5736" y="5580200"/>
            <a:ext cx="10157354" cy="820600"/>
          </a:xfrm>
        </p:spPr>
        <p:txBody>
          <a:bodyPr/>
          <a:lstStyle/>
          <a:p>
            <a:r>
              <a:rPr lang="en-US" dirty="0"/>
              <a:t>What is Unit Testing?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2813" y="1181912"/>
            <a:ext cx="10363200" cy="3976576"/>
            <a:chOff x="912813" y="1181912"/>
            <a:chExt cx="10363200" cy="3976576"/>
          </a:xfrm>
        </p:grpSpPr>
        <p:pic>
          <p:nvPicPr>
            <p:cNvPr id="1026" name="Picture 2" descr="http://leonmeijer.nl/images/leonmeijer_nl/WindowsLiveWriter/TestdrivendevelopmentUni.NETwhatsallthis_D86E/sw_testing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34873" y="1181912"/>
              <a:ext cx="6236140" cy="3976576"/>
            </a:xfrm>
            <a:prstGeom prst="roundRect">
              <a:avLst>
                <a:gd name="adj" fmla="val 2798"/>
              </a:avLst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13" y="1181912"/>
              <a:ext cx="3746056" cy="367856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673" y="1728530"/>
              <a:ext cx="2883340" cy="28833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66720">
              <a:off x="5861152" y="1913106"/>
              <a:ext cx="1420491" cy="1615580"/>
            </a:xfrm>
            <a:prstGeom prst="rect">
              <a:avLst/>
            </a:prstGeom>
            <a:effectLst>
              <a:glow rad="101600">
                <a:srgbClr val="002060">
                  <a:alpha val="60000"/>
                </a:srgb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221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Definition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1035" y="1283270"/>
            <a:ext cx="10823578" cy="16885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is a piece of code, written by a developer that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checks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 whether a piece of functionality (e.g. function or method), is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working as expected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1035" y="3872358"/>
            <a:ext cx="5032377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arr.sort(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(a,b)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a-b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3872358"/>
            <a:ext cx="5791201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!= 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507" y="3301187"/>
            <a:ext cx="200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8212" y="3301187"/>
            <a:ext cx="320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code (unit tests)</a:t>
            </a:r>
          </a:p>
        </p:txBody>
      </p:sp>
    </p:spTree>
    <p:extLst>
      <p:ext uri="{BB962C8B-B14F-4D97-AF65-F5344CB8AC3E}">
        <p14:creationId xmlns:p14="http://schemas.microsoft.com/office/powerpoint/2010/main" val="869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AAA Pattern</a:t>
            </a:r>
            <a:r>
              <a:rPr lang="en-US" dirty="0"/>
              <a:t>: Arrange, Act, Assert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– Structure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86" y="2096312"/>
            <a:ext cx="10526626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all necessary preconditions and inputs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on the object or method under test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that the obtained results are what we expect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!=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pic>
        <p:nvPicPr>
          <p:cNvPr id="3074" name="Picture 2" descr="Резултат с изображение за prepar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58" y="1834402"/>
            <a:ext cx="1246909" cy="1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езултат с изображение за proc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60" y="3441574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Резултат с изображение за chec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78" y="5057963"/>
            <a:ext cx="1242318" cy="12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– Sum Numbers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765164" y="1177037"/>
            <a:ext cx="10663248" cy="5200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("1+2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71" y="1344040"/>
            <a:ext cx="3060457" cy="3078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56" y="1538416"/>
            <a:ext cx="1812332" cy="18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testing frameworks </a:t>
            </a:r>
            <a:r>
              <a:rPr lang="en-US" dirty="0"/>
              <a:t>make writing unit tests simple</a:t>
            </a:r>
          </a:p>
          <a:p>
            <a:pPr lvl="1"/>
            <a:r>
              <a:rPr lang="en-US" dirty="0"/>
              <a:t>Provides test cases, assertions, hooks, test runners, etc.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r>
              <a:rPr lang="en-US" dirty="0"/>
              <a:t>, </a:t>
            </a:r>
            <a:r>
              <a:rPr lang="en-US" noProof="1">
                <a:hlinkClick r:id="rId3"/>
              </a:rPr>
              <a:t>NUnit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Visual Studio Team Test (VSTT)</a:t>
            </a:r>
            <a:r>
              <a:rPr lang="en-US" dirty="0"/>
              <a:t>, </a:t>
            </a:r>
            <a:r>
              <a:rPr lang="en-US" noProof="1">
                <a:hlinkClick r:id="rId5"/>
              </a:rPr>
              <a:t>PHPUnit</a:t>
            </a:r>
            <a:endParaRPr lang="en-US" noProof="1"/>
          </a:p>
          <a:p>
            <a:pPr lvl="1"/>
            <a:r>
              <a:rPr lang="en-US" dirty="0"/>
              <a:t>JS unit testing: </a:t>
            </a:r>
            <a:r>
              <a:rPr lang="en-US" dirty="0">
                <a:hlinkClick r:id="rId6"/>
              </a:rPr>
              <a:t>Mocha</a:t>
            </a:r>
            <a:r>
              <a:rPr lang="en-US" dirty="0"/>
              <a:t>, </a:t>
            </a:r>
            <a:r>
              <a:rPr lang="en-US" noProof="1">
                <a:hlinkClick r:id="rId7"/>
              </a:rPr>
              <a:t>QUnit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Unit.js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Jasmine</a:t>
            </a:r>
            <a:r>
              <a:rPr lang="en-US" dirty="0"/>
              <a:t>, …</a:t>
            </a:r>
          </a:p>
          <a:p>
            <a:r>
              <a:rPr lang="en-US" dirty="0"/>
              <a:t>Assertion frameworks (perform checks)</a:t>
            </a:r>
          </a:p>
          <a:p>
            <a:pPr lvl="1"/>
            <a:r>
              <a:rPr lang="en-US" dirty="0">
                <a:hlinkClick r:id="rId10"/>
              </a:rPr>
              <a:t>Chai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Assert.js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Should.js</a:t>
            </a:r>
            <a:endParaRPr lang="en-US" dirty="0"/>
          </a:p>
          <a:p>
            <a:r>
              <a:rPr lang="en-US" dirty="0"/>
              <a:t>Mocking frameworks (mocks and stubs)</a:t>
            </a:r>
          </a:p>
          <a:p>
            <a:pPr lvl="1"/>
            <a:r>
              <a:rPr lang="en-US" dirty="0">
                <a:hlinkClick r:id="rId13"/>
              </a:rPr>
              <a:t>Sinon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JMock</a:t>
            </a:r>
            <a:r>
              <a:rPr lang="en-US" dirty="0"/>
              <a:t>, </a:t>
            </a:r>
            <a:r>
              <a:rPr lang="en-US" dirty="0">
                <a:hlinkClick r:id="rId15"/>
              </a:rPr>
              <a:t>Mockito</a:t>
            </a:r>
            <a:r>
              <a:rPr lang="en-US" dirty="0"/>
              <a:t>, </a:t>
            </a:r>
            <a:r>
              <a:rPr lang="en-US" dirty="0">
                <a:hlinkClick r:id="rId16"/>
              </a:rPr>
              <a:t>Moq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45625" y="3362528"/>
            <a:ext cx="3421474" cy="2905125"/>
            <a:chOff x="8148345" y="3313888"/>
            <a:chExt cx="3421474" cy="2905125"/>
          </a:xfrm>
        </p:grpSpPr>
        <p:pic>
          <p:nvPicPr>
            <p:cNvPr id="7" name="Picture 2" descr="http://www.datatraverse.com/style/swtest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148345" y="4101143"/>
              <a:ext cx="3181350" cy="2117870"/>
            </a:xfrm>
            <a:prstGeom prst="roundRect">
              <a:avLst>
                <a:gd name="adj" fmla="val 4085"/>
              </a:avLst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812" y="3313888"/>
              <a:ext cx="1513007" cy="1343402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593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Unit Testing in JavaScript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76748" y="646888"/>
            <a:ext cx="9677400" cy="4063928"/>
            <a:chOff x="1065212" y="660472"/>
            <a:chExt cx="9677400" cy="4063928"/>
          </a:xfrm>
        </p:grpSpPr>
        <p:pic>
          <p:nvPicPr>
            <p:cNvPr id="7" name="Picture 4" descr="Резултат с изображение за test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085" y="1307738"/>
              <a:ext cx="5871080" cy="341666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5915" y="1602385"/>
              <a:ext cx="2506697" cy="28273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Резултат с изображение за chai j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1566822"/>
              <a:ext cx="2452391" cy="27573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5661">
              <a:off x="3520097" y="660472"/>
              <a:ext cx="1812699" cy="18126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298214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</TotalTime>
  <Words>2005</Words>
  <Application>Microsoft Office PowerPoint</Application>
  <PresentationFormat>Custom</PresentationFormat>
  <Paragraphs>346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Wingdings 2</vt:lpstr>
      <vt:lpstr>SoftUni 16x9</vt:lpstr>
      <vt:lpstr>Unit Testing with Mocha</vt:lpstr>
      <vt:lpstr>Table of Contents</vt:lpstr>
      <vt:lpstr>Have a Question?</vt:lpstr>
      <vt:lpstr>What is Unit Testing?</vt:lpstr>
      <vt:lpstr>Unit Testing – Definition</vt:lpstr>
      <vt:lpstr>Unit Tests – Structure</vt:lpstr>
      <vt:lpstr>Unit Test – Sum Numbers – Example</vt:lpstr>
      <vt:lpstr>Unit Testing Framework</vt:lpstr>
      <vt:lpstr>Mocha and Chai</vt:lpstr>
      <vt:lpstr>Mocha and Chai</vt:lpstr>
      <vt:lpstr>Installing Mocha and Chai</vt:lpstr>
      <vt:lpstr>Configuring NODE_PATH</vt:lpstr>
      <vt:lpstr>Running Mocha</vt:lpstr>
      <vt:lpstr>Mocha in Action – Sample Project</vt:lpstr>
      <vt:lpstr>Mocha in Action – Sample Unit Tests</vt:lpstr>
      <vt:lpstr>Mocha in Action – Running the Tests</vt:lpstr>
      <vt:lpstr>Running Mocha Tests from WebStorm</vt:lpstr>
      <vt:lpstr>Running Mocha Tests from WebStorm (2)</vt:lpstr>
      <vt:lpstr>Test Groups and Test Cases</vt:lpstr>
      <vt:lpstr>Problem – Sum of Numbers</vt:lpstr>
      <vt:lpstr>Solution – Sum of Numbers – Test Cases</vt:lpstr>
      <vt:lpstr>Solution – Sum of Numbers – Test Code</vt:lpstr>
      <vt:lpstr>Problem – Check for Symmetry</vt:lpstr>
      <vt:lpstr>Solution – Check for Symmetry – Test Cases</vt:lpstr>
      <vt:lpstr>Solution – Check for Symmetry – Test Code</vt:lpstr>
      <vt:lpstr>Problem – RGB to Hex Color </vt:lpstr>
      <vt:lpstr>Solution – RGB to Hex Color – Test Cases</vt:lpstr>
      <vt:lpstr>Solution – RGB to Hex Color – Test Code</vt:lpstr>
      <vt:lpstr>Testing Incorrect Code</vt:lpstr>
      <vt:lpstr>Problem – Add / Subtract Module</vt:lpstr>
      <vt:lpstr>Solution – Add / Subtract – Test Cases</vt:lpstr>
      <vt:lpstr>Solution – Add / Subtract – Test Code</vt:lpstr>
      <vt:lpstr>Practice: Unit Testing in JS</vt:lpstr>
      <vt:lpstr>Summary</vt:lpstr>
      <vt:lpstr>Unit Testing with Mocha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with Mocha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135</cp:revision>
  <dcterms:created xsi:type="dcterms:W3CDTF">2014-01-02T17:00:34Z</dcterms:created>
  <dcterms:modified xsi:type="dcterms:W3CDTF">2016-10-25T16:08:59Z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